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75" r:id="rId3"/>
    <p:sldId id="257" r:id="rId4"/>
    <p:sldId id="272" r:id="rId5"/>
    <p:sldId id="268" r:id="rId6"/>
    <p:sldId id="273" r:id="rId7"/>
    <p:sldId id="266" r:id="rId8"/>
    <p:sldId id="267" r:id="rId9"/>
    <p:sldId id="259" r:id="rId10"/>
    <p:sldId id="260" r:id="rId11"/>
    <p:sldId id="261" r:id="rId12"/>
    <p:sldId id="262" r:id="rId13"/>
    <p:sldId id="263" r:id="rId14"/>
    <p:sldId id="256" r:id="rId15"/>
    <p:sldId id="264" r:id="rId16"/>
    <p:sldId id="265" r:id="rId17"/>
    <p:sldId id="269" r:id="rId18"/>
    <p:sldId id="270" r:id="rId19"/>
    <p:sldId id="271" r:id="rId20"/>
    <p:sldId id="274" r:id="rId21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AC9F0787-FE0E-4960-9CE5-B4444D281C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82C02E5A-B79A-4F01-85F2-EDEBA0593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2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30DF2A53-58C0-4F6B-80FC-F5D8A9171AF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1249363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813102"/>
            <a:ext cx="5501640" cy="3937992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316EF897-8BFF-4243-997F-5FE3A04E0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F897-8BFF-4243-997F-5FE3A04E04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F897-8BFF-4243-997F-5FE3A04E04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7D8-A0AA-4E3A-811B-17748FB4427D}" type="datetime1">
              <a:rPr lang="pt-BR" smtClean="0"/>
              <a:t>08/10/2018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671-784B-499A-BD54-CD6F99B6BEA3}" type="datetime1">
              <a:rPr lang="pt-BR" smtClean="0"/>
              <a:t>08/10/2018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CC2C-BE90-4AA7-A92B-47A813A2F509}" type="datetime1">
              <a:rPr lang="pt-BR" smtClean="0"/>
              <a:t>08/10/2018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000000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000000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 smtClean="0"/>
              <a:t>Clique para editar o estilo do título mestre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Clique para editar o estilo do subtítulo mestre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fld id="{921BF256-87D3-4C62-A93F-74DBEC62974D}" type="datetime1">
              <a:rPr lang="pt-BR" altLang="pt-BR" smtClean="0"/>
              <a:t>08/10/2018</a:t>
            </a:fld>
            <a:endParaRPr lang="en-US" alt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fld id="{FAB2C5AE-EAF1-41EC-B3D5-C3FBF02C234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034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31D9-4E52-452D-AF8B-5E7D23B17DCC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7209-7D93-4116-B271-D077AA279162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68DC-128F-44E1-983E-E0C8C6A056DA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CCC6-410A-45B1-8489-FE910B3259A1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6FA-80EA-4BC8-AF87-09A44A11967D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226A-40CE-4F26-BDFA-FCBAFA13C4C6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C4A74-AFB4-476D-A243-18B28CBF49E8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1439-A61F-438A-81E4-325A6F268549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1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CCD63-C4C0-48B3-83F8-A259FD0B21B6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5875-78E6-41B0-8271-BECCB93140ED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86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AD29-1FE7-4A2F-8A3A-1E0814BEF802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DC1E-4F71-4061-92B0-1EA218EBEA87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69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3DA1-CFA3-4F18-80B5-1BFC61DAA4E1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9CF7-6104-4A12-BB25-CFEB9F8A7AFD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1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E6A5-5CE1-4F4F-9F0D-5DA6DE248E05}" type="datetime1">
              <a:rPr lang="pt-BR" smtClean="0"/>
              <a:t>08/10/2018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F1AF-4199-49DF-B863-E8EB8C3C2E2E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9984-063C-45C3-BE6D-22CF86E4AC51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2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EBCF-C2C6-4F94-998D-7F6C84112F05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79EA-4E2C-4E13-8FC2-955288C9DEEB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3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00EC0-B2E5-4C4D-9CB8-08197A7BA872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484D-4EA4-4180-A231-ED2DFEDD2C26}" type="slidenum">
              <a:rPr lang="en-US" altLang="pt-BR">
                <a:solidFill>
                  <a:srgbClr val="CC9864"/>
                </a:solidFill>
              </a:rPr>
              <a:pPr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A0E-3D26-4EB0-82F5-304516AEF87C}" type="datetime1">
              <a:rPr lang="pt-BR" smtClean="0"/>
              <a:t>08/10/2018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DDF-8D9C-4F35-88FA-E6360DDC61F6}" type="datetime1">
              <a:rPr lang="pt-BR" smtClean="0"/>
              <a:t>08/10/2018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3507-0CAC-427A-8B82-5A318340A023}" type="datetime1">
              <a:rPr lang="pt-BR" smtClean="0"/>
              <a:t>08/10/2018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CC23-EA9E-4605-B421-0CBAA9E7EE07}" type="datetime1">
              <a:rPr lang="pt-BR" smtClean="0"/>
              <a:t>08/10/2018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CBDD-9233-456D-B0CD-52A4626BB9E9}" type="datetime1">
              <a:rPr lang="pt-BR" smtClean="0"/>
              <a:t>08/10/2018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8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94AE-669C-487E-82FC-25FAF4ECE72D}" type="datetime1">
              <a:rPr lang="pt-BR" smtClean="0"/>
              <a:t>08/10/2018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65AF-6B8C-45C6-B4BA-F185D15EEB23}" type="datetime1">
              <a:rPr lang="pt-BR" smtClean="0"/>
              <a:t>08/10/2018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8F0E-8DB3-4199-91D9-A09870059EB2}" type="datetime1">
              <a:rPr lang="pt-BR" smtClean="0"/>
              <a:t>08/10/2018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A85C-A575-4B5F-A3BA-2D887C903E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1056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altLang="pt-BR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57" name="Picture 5" descr="minispir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8" name="Rectangle 6"/>
              <p:cNvSpPr>
                <a:spLocks noChangeArrowheads="1"/>
              </p:cNvSpPr>
              <p:nvPr/>
            </p:nvSpPr>
            <p:spPr bwMode="ltGray">
              <a:xfrm>
                <a:off x="282" y="3469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altLang="pt-BR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59" name="Picture 7" descr="minispir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3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1034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Clique para editar o estilo do título mestre</a:t>
            </a:r>
          </a:p>
        </p:txBody>
      </p:sp>
      <p:sp>
        <p:nvSpPr>
          <p:cNvPr id="1028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Clique para editar os estilos do texto mestre</a:t>
            </a:r>
          </a:p>
          <a:p>
            <a:pPr lvl="1"/>
            <a:r>
              <a:rPr lang="en-US" altLang="pt-BR" smtClean="0"/>
              <a:t>Segundo nível</a:t>
            </a:r>
          </a:p>
          <a:p>
            <a:pPr lvl="2"/>
            <a:r>
              <a:rPr lang="en-US" altLang="pt-BR" smtClean="0"/>
              <a:t>Terceiro nível</a:t>
            </a:r>
          </a:p>
          <a:p>
            <a:pPr lvl="3"/>
            <a:r>
              <a:rPr lang="en-US" altLang="pt-BR" smtClean="0"/>
              <a:t>Quarto nível</a:t>
            </a:r>
          </a:p>
          <a:p>
            <a:pPr lvl="4"/>
            <a:r>
              <a:rPr lang="en-US" altLang="pt-BR" smtClean="0"/>
              <a:t>Quinto nível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18B1598-6C5F-4106-AF82-26490F54D1B3}" type="datetime1">
              <a:rPr lang="pt-BR" altLang="pt-BR" smtClean="0">
                <a:solidFill>
                  <a:srgbClr val="CC9864"/>
                </a:solidFill>
              </a:rPr>
              <a:t>08/10/2018</a:t>
            </a:fld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pt-BR">
              <a:solidFill>
                <a:srgbClr val="CC9864"/>
              </a:solidFill>
            </a:endParaRP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987A15E-7E38-4C20-8BDC-47D89DE49D9C}" type="slidenum">
              <a:rPr lang="en-US" altLang="pt-BR">
                <a:solidFill>
                  <a:srgbClr val="CC9864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‹nº›</a:t>
            </a:fld>
            <a:endParaRPr lang="en-US" altLang="pt-BR">
              <a:solidFill>
                <a:srgbClr val="CC9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9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4-2006/2005/Lei/L11107.htm#art13%C2%A76" TargetMode="External"/><Relationship Id="rId2" Type="http://schemas.openxmlformats.org/officeDocument/2006/relationships/hyperlink" Target="http://www.planalto.gov.br/ccivil_03/_Ato2007-2010/2007/Lei/L11445.htm#art8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analto.gov.br/ccivil_03/LEIS/L8987con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4-2006/2005/Lei/L11107.htm" TargetMode="External"/><Relationship Id="rId2" Type="http://schemas.openxmlformats.org/officeDocument/2006/relationships/hyperlink" Target="http://www.planalto.gov.br/ccivil_03/_Ato2007-2010/2007/Lei/L11445.htm#art10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alto.gov.br/ccivil_03/LEIS/L8987cons.htm#art23a" TargetMode="External"/><Relationship Id="rId5" Type="http://schemas.openxmlformats.org/officeDocument/2006/relationships/hyperlink" Target="http://www.planalto.gov.br/ccivil_03/LEIS/L8987cons.htm#art23" TargetMode="External"/><Relationship Id="rId4" Type="http://schemas.openxmlformats.org/officeDocument/2006/relationships/hyperlink" Target="http://www.planalto.gov.br/ccivil_03/_Ato2007-2010/2007/Lei/L11445.htm#art10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7-2010/2007/Lei/L11445.htm#art45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analto.gov.br/ccivil_03/_Ato2007-2010/2007/Lei/L11445.htm#art46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#art241" TargetMode="External"/><Relationship Id="rId2" Type="http://schemas.openxmlformats.org/officeDocument/2006/relationships/hyperlink" Target="http://www.planalto.gov.br/ccivil_03/_Ato2007-2010/2007/Lei/L11445.htm#art8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CBDD-9233-456D-B0CD-52A4626BB9E9}" type="datetime1">
              <a:rPr lang="pt-BR" smtClean="0"/>
              <a:t>08/10/2018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1</a:t>
            </a:fld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698" t="11718" r="34537" b="8208"/>
          <a:stretch/>
        </p:blipFill>
        <p:spPr>
          <a:xfrm>
            <a:off x="2159212" y="152461"/>
            <a:ext cx="4595053" cy="65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8B44D24-51B4-4D3C-9405-67C26B4A92FF}" type="slidenum">
              <a:rPr kumimoji="0" lang="en-US" altLang="pt-BR" sz="1400" smtClean="0">
                <a:solidFill>
                  <a:srgbClr val="CC9864"/>
                </a:solidFill>
              </a:rPr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pt-BR" sz="1400" smtClean="0">
              <a:solidFill>
                <a:srgbClr val="CC9864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721600" cy="914400"/>
          </a:xfrm>
        </p:spPr>
        <p:txBody>
          <a:bodyPr/>
          <a:lstStyle/>
          <a:p>
            <a:r>
              <a:rPr lang="pt-BR" altLang="pt-BR" smtClean="0"/>
              <a:t>PL 4147/01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219200"/>
            <a:ext cx="7543800" cy="5410200"/>
          </a:xfrm>
        </p:spPr>
        <p:txBody>
          <a:bodyPr/>
          <a:lstStyle/>
          <a:p>
            <a:pPr algn="l"/>
            <a:r>
              <a:rPr lang="pt-BR" altLang="pt-BR" smtClean="0"/>
              <a:t>Art. 11.  </a:t>
            </a:r>
          </a:p>
          <a:p>
            <a:pPr algn="l"/>
            <a:endParaRPr lang="pt-BR" altLang="pt-BR" smtClean="0"/>
          </a:p>
          <a:p>
            <a:pPr algn="l"/>
            <a:r>
              <a:rPr lang="pt-BR" altLang="pt-BR" smtClean="0"/>
              <a:t>Os serviços de saneamento básico deverão ser regulados e fiscalizados por entidade de direito público...</a:t>
            </a:r>
          </a:p>
          <a:p>
            <a:pPr algn="l"/>
            <a:endParaRPr lang="pt-BR" altLang="pt-BR" smtClean="0"/>
          </a:p>
          <a:p>
            <a:pPr algn="l"/>
            <a:r>
              <a:rPr lang="pt-BR" altLang="pt-BR" smtClean="0"/>
              <a:t>§ 2</a:t>
            </a:r>
            <a:r>
              <a:rPr lang="pt-BR" altLang="pt-BR" baseline="30000" smtClean="0"/>
              <a:t>o</a:t>
            </a:r>
            <a:r>
              <a:rPr lang="pt-BR" altLang="pt-BR" smtClean="0"/>
              <a:t>  ... as entidades de regulação e de fiscalização de que trata o caput serão  credenciadas  pela ANA.   </a:t>
            </a:r>
          </a:p>
          <a:p>
            <a:pPr algn="l"/>
            <a:endParaRPr lang="pt-BR" altLang="pt-BR" smtClean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052C3-1644-4B32-A2A8-47665E986BA1}" type="datetime1">
              <a:rPr lang="pt-BR" altLang="pt-BR" smtClean="0"/>
              <a:t>08/10/2018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3887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2551811-FC81-4EB7-B5E9-466442D8CA7D}" type="slidenum">
              <a:rPr kumimoji="0" lang="en-US" altLang="pt-BR" sz="1400" smtClean="0">
                <a:solidFill>
                  <a:srgbClr val="CC9864"/>
                </a:solidFill>
              </a:rPr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pt-BR" sz="1400" smtClean="0">
              <a:solidFill>
                <a:srgbClr val="CC9864"/>
              </a:solidFill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721600" cy="914400"/>
          </a:xfrm>
        </p:spPr>
        <p:txBody>
          <a:bodyPr/>
          <a:lstStyle/>
          <a:p>
            <a:r>
              <a:rPr lang="pt-BR" altLang="pt-BR" smtClean="0"/>
              <a:t>PL 4147/01</a:t>
            </a: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828800"/>
            <a:ext cx="7543800" cy="5410200"/>
          </a:xfrm>
        </p:spPr>
        <p:txBody>
          <a:bodyPr/>
          <a:lstStyle/>
          <a:p>
            <a:pPr algn="just"/>
            <a:r>
              <a:rPr kumimoji="0" lang="pt-BR" altLang="pt-BR" smtClean="0"/>
              <a:t>Art. 35.  § 5</a:t>
            </a:r>
            <a:r>
              <a:rPr kumimoji="0" lang="pt-BR" altLang="pt-BR" baseline="30000" smtClean="0"/>
              <a:t>o</a:t>
            </a:r>
            <a:r>
              <a:rPr kumimoji="0" lang="pt-BR" altLang="pt-BR" smtClean="0"/>
              <a:t>  </a:t>
            </a:r>
          </a:p>
          <a:p>
            <a:pPr algn="just"/>
            <a:endParaRPr kumimoji="0" lang="pt-BR" altLang="pt-BR" smtClean="0"/>
          </a:p>
          <a:p>
            <a:pPr algn="just"/>
            <a:r>
              <a:rPr kumimoji="0" lang="pt-BR" altLang="pt-BR" smtClean="0"/>
              <a:t>A União somente </a:t>
            </a:r>
            <a:r>
              <a:rPr kumimoji="0" lang="pt-BR" altLang="pt-BR" i="1" smtClean="0"/>
              <a:t>colaborará com Estados e Municípios</a:t>
            </a:r>
            <a:r>
              <a:rPr kumimoji="0" lang="pt-BR" altLang="pt-BR" smtClean="0"/>
              <a:t> quando ... as entidades de regulação e de fiscalização forem credenciados pela ANA.</a:t>
            </a:r>
          </a:p>
          <a:p>
            <a:pPr algn="l"/>
            <a:endParaRPr kumimoji="0" lang="pt-BR" altLang="pt-BR" smtClean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541EA-A2BF-4CBE-97A0-E4E2EFD09AAD}" type="datetime1">
              <a:rPr lang="pt-BR" altLang="pt-BR" smtClean="0"/>
              <a:t>08/10/2018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384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7BB5745-DDCF-43A8-9655-4D987682A966}" type="slidenum">
              <a:rPr kumimoji="0" lang="en-US" altLang="pt-BR" sz="1400" smtClean="0">
                <a:solidFill>
                  <a:srgbClr val="CC9864"/>
                </a:solidFill>
              </a:rPr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pt-BR" sz="1400" smtClean="0">
              <a:solidFill>
                <a:srgbClr val="CC9864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721600" cy="914400"/>
          </a:xfrm>
        </p:spPr>
        <p:txBody>
          <a:bodyPr/>
          <a:lstStyle/>
          <a:p>
            <a:r>
              <a:rPr lang="pt-BR" altLang="pt-BR" smtClean="0"/>
              <a:t>PL 4147/01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7543800" cy="3048000"/>
          </a:xfrm>
        </p:spPr>
        <p:txBody>
          <a:bodyPr/>
          <a:lstStyle/>
          <a:p>
            <a:pPr algn="l"/>
            <a:r>
              <a:rPr kumimoji="0" lang="pt-BR" altLang="pt-BR" smtClean="0"/>
              <a:t>Art. 41.  </a:t>
            </a:r>
          </a:p>
          <a:p>
            <a:pPr algn="l"/>
            <a:endParaRPr kumimoji="0" lang="pt-BR" altLang="pt-BR" smtClean="0"/>
          </a:p>
          <a:p>
            <a:pPr algn="l"/>
            <a:r>
              <a:rPr kumimoji="0" lang="pt-BR" altLang="pt-BR" smtClean="0"/>
              <a:t>A ANA exercerá atividades de coordenação nacional das atividades de regulação dos serviços de saneamento...</a:t>
            </a:r>
            <a:r>
              <a:rPr lang="pt-BR" altLang="pt-BR" smtClean="0"/>
              <a:t>	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3053D-B2DB-451F-B5E8-52018E138438}" type="datetime1">
              <a:rPr lang="pt-BR" altLang="pt-BR" smtClean="0"/>
              <a:t>08/10/2018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734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90810" y="499463"/>
            <a:ext cx="69079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A primeira gestão da SNSA (2003) diagnosticou os seguintes problemas do setor de saneamento: </a:t>
            </a:r>
          </a:p>
          <a:p>
            <a:endParaRPr lang="pt-BR" sz="3200" dirty="0" smtClean="0"/>
          </a:p>
          <a:p>
            <a:r>
              <a:rPr lang="pt-BR" sz="3200" dirty="0" smtClean="0"/>
              <a:t>...</a:t>
            </a:r>
          </a:p>
          <a:p>
            <a:endParaRPr lang="pt-BR" sz="3200" dirty="0" smtClean="0"/>
          </a:p>
          <a:p>
            <a:r>
              <a:rPr lang="pt-BR" sz="3200" dirty="0" smtClean="0"/>
              <a:t>“vazio institucional”, caracterizado pela inexistência de uma política nacional regulatória.</a:t>
            </a:r>
          </a:p>
          <a:p>
            <a:endParaRPr lang="en-US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0488" y="6116491"/>
            <a:ext cx="6408484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OLIVEIRA FILHO, A. Institucionalização e desafios da Política Nacional de</a:t>
            </a:r>
          </a:p>
          <a:p>
            <a:r>
              <a:rPr lang="pt-BR" sz="1400" dirty="0" smtClean="0"/>
              <a:t>Saneamento: um balanço prévio. Saneamento e Municípios, Brasília, </a:t>
            </a:r>
            <a:r>
              <a:rPr lang="pt-BR" sz="1400" dirty="0" err="1" smtClean="0"/>
              <a:t>Assemae</a:t>
            </a:r>
            <a:r>
              <a:rPr lang="pt-BR" sz="1400" dirty="0" smtClean="0"/>
              <a:t>,</a:t>
            </a:r>
          </a:p>
          <a:p>
            <a:r>
              <a:rPr lang="pt-BR" sz="1400" dirty="0" smtClean="0"/>
              <a:t>jun.-ago. 2006; citado em Saneamento | BNDES Setorial 45, p. 227-284</a:t>
            </a:r>
            <a:endParaRPr lang="en-US" sz="14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A484-B2E8-41EE-8596-F9C1CE400952}" type="datetime1">
              <a:rPr lang="pt-BR" smtClean="0"/>
              <a:t>08/10/2018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9BBE403-F2AA-4EAC-B894-E1E6E33B7967}" type="slidenum">
              <a:rPr kumimoji="0" lang="en-US" altLang="pt-BR" sz="1400" smtClean="0">
                <a:solidFill>
                  <a:srgbClr val="CC9864"/>
                </a:solidFill>
              </a:rPr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pt-BR" sz="1400" smtClean="0">
              <a:solidFill>
                <a:srgbClr val="CC9864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721600" cy="914400"/>
          </a:xfrm>
        </p:spPr>
        <p:txBody>
          <a:bodyPr/>
          <a:lstStyle/>
          <a:p>
            <a:r>
              <a:rPr lang="pt-BR" altLang="pt-BR" smtClean="0"/>
              <a:t>PL 4147/01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600200"/>
            <a:ext cx="7543800" cy="4572000"/>
          </a:xfrm>
        </p:spPr>
        <p:txBody>
          <a:bodyPr/>
          <a:lstStyle/>
          <a:p>
            <a:pPr algn="just"/>
            <a:r>
              <a:rPr kumimoji="0" lang="pt-BR" altLang="pt-BR" smtClean="0"/>
              <a:t>Art. 35.  ...§ 1</a:t>
            </a:r>
            <a:r>
              <a:rPr kumimoji="0" lang="pt-BR" altLang="pt-BR" u="sng" baseline="30000" smtClean="0"/>
              <a:t>o</a:t>
            </a:r>
            <a:r>
              <a:rPr kumimoji="0" lang="pt-BR" altLang="pt-BR" smtClean="0"/>
              <a:t>  </a:t>
            </a:r>
          </a:p>
          <a:p>
            <a:pPr algn="just"/>
            <a:endParaRPr kumimoji="0" lang="pt-BR" altLang="pt-BR" smtClean="0"/>
          </a:p>
          <a:p>
            <a:pPr algn="just"/>
            <a:r>
              <a:rPr kumimoji="0" lang="pt-BR" altLang="pt-BR" smtClean="0"/>
              <a:t>... </a:t>
            </a:r>
            <a:r>
              <a:rPr kumimoji="0" lang="pt-BR" altLang="pt-BR" b="1" smtClean="0"/>
              <a:t>repasses não onerosos</a:t>
            </a:r>
            <a:r>
              <a:rPr kumimoji="0" lang="pt-BR" altLang="pt-BR" smtClean="0"/>
              <a:t> ...serão destinados a investimentos em expansão e melhoria dos serviços:</a:t>
            </a:r>
          </a:p>
          <a:p>
            <a:pPr algn="just"/>
            <a:endParaRPr kumimoji="0" lang="pt-BR" altLang="pt-BR" smtClean="0"/>
          </a:p>
          <a:p>
            <a:pPr algn="just"/>
            <a:r>
              <a:rPr kumimoji="0" lang="pt-BR" altLang="pt-BR" smtClean="0"/>
              <a:t>a) para as camadas populacionais de baixa renda...</a:t>
            </a:r>
          </a:p>
          <a:p>
            <a:pPr algn="just"/>
            <a:r>
              <a:rPr lang="pt-BR" altLang="pt-BR" smtClean="0"/>
              <a:t>	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D056B-F36F-4674-8F36-C0F762D579E3}" type="datetime1">
              <a:rPr lang="pt-BR" altLang="pt-BR" smtClean="0"/>
              <a:t>08/10/2018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856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721D5A4-E049-46D9-9678-4694E7B248B7}" type="slidenum">
              <a:rPr kumimoji="0" lang="en-US" altLang="pt-BR" sz="1400" smtClean="0">
                <a:solidFill>
                  <a:srgbClr val="CC9864"/>
                </a:solidFill>
              </a:rPr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pt-BR" sz="1400" smtClean="0">
              <a:solidFill>
                <a:srgbClr val="CC9864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721600" cy="914400"/>
          </a:xfrm>
        </p:spPr>
        <p:txBody>
          <a:bodyPr/>
          <a:lstStyle/>
          <a:p>
            <a:r>
              <a:rPr lang="pt-BR" altLang="pt-BR" smtClean="0"/>
              <a:t>PL 4147/01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600200"/>
            <a:ext cx="7543800" cy="4572000"/>
          </a:xfrm>
        </p:spPr>
        <p:txBody>
          <a:bodyPr/>
          <a:lstStyle/>
          <a:p>
            <a:pPr algn="just"/>
            <a:r>
              <a:rPr kumimoji="0" lang="pt-BR" altLang="pt-BR" smtClean="0"/>
              <a:t>Art. 35.  ...§ 1</a:t>
            </a:r>
            <a:r>
              <a:rPr kumimoji="0" lang="pt-BR" altLang="pt-BR" u="sng" baseline="30000" smtClean="0"/>
              <a:t>o</a:t>
            </a:r>
            <a:r>
              <a:rPr kumimoji="0" lang="pt-BR" altLang="pt-BR" smtClean="0"/>
              <a:t>  ...</a:t>
            </a:r>
          </a:p>
          <a:p>
            <a:pPr algn="just"/>
            <a:endParaRPr kumimoji="0" lang="pt-BR" altLang="pt-BR" smtClean="0"/>
          </a:p>
          <a:p>
            <a:pPr algn="just"/>
            <a:r>
              <a:rPr kumimoji="0" lang="pt-BR" altLang="pt-BR" b="1" smtClean="0"/>
              <a:t>repasses não onerosos</a:t>
            </a:r>
            <a:r>
              <a:rPr kumimoji="0" lang="pt-BR" altLang="pt-BR" smtClean="0"/>
              <a:t> ...serão destinados a investimentos em expansão e melhoria dos serviços:</a:t>
            </a:r>
          </a:p>
          <a:p>
            <a:pPr algn="just"/>
            <a:endParaRPr kumimoji="0" lang="pt-BR" altLang="pt-BR" smtClean="0"/>
          </a:p>
          <a:p>
            <a:pPr algn="just"/>
            <a:r>
              <a:rPr kumimoji="0" lang="pt-BR" altLang="pt-BR" smtClean="0"/>
              <a:t>b) para tratamento de esgotos sanitários...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5F2753-1942-473A-AFEC-3C0BF4F0A440}" type="datetime1">
              <a:rPr lang="pt-BR" altLang="pt-BR" smtClean="0"/>
              <a:t>08/10/2018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649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9584" y="723747"/>
            <a:ext cx="70462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MP </a:t>
            </a:r>
            <a:r>
              <a:rPr lang="pt-BR" sz="2400" dirty="0" smtClean="0"/>
              <a:t>844</a:t>
            </a:r>
          </a:p>
          <a:p>
            <a:pPr algn="ctr"/>
            <a:endParaRPr lang="pt-BR" sz="2400" dirty="0"/>
          </a:p>
          <a:p>
            <a:r>
              <a:rPr lang="pt-BR" sz="2000" dirty="0"/>
              <a:t>“</a:t>
            </a:r>
            <a:r>
              <a:rPr lang="pt-BR" sz="2000" dirty="0">
                <a:hlinkClick r:id="rId2"/>
              </a:rPr>
              <a:t>Art. 8º-B. </a:t>
            </a:r>
            <a:r>
              <a:rPr lang="pt-BR" sz="2000" dirty="0"/>
              <a:t> Excetuam-se da hipótese prevista no </a:t>
            </a:r>
            <a:r>
              <a:rPr lang="pt-BR" sz="2000" dirty="0">
                <a:hlinkClick r:id="rId3"/>
              </a:rPr>
              <a:t>§ 6º do art. 13 da Lei nº 11.107, de 2005</a:t>
            </a:r>
            <a:r>
              <a:rPr lang="pt-BR" sz="2000" dirty="0"/>
              <a:t>, os casos de alienação do controle acionário de companhia estatal prestadora de serviços públicos de saneamento básico.</a:t>
            </a:r>
          </a:p>
          <a:p>
            <a:endParaRPr lang="pt-BR" sz="2000" dirty="0"/>
          </a:p>
          <a:p>
            <a:r>
              <a:rPr lang="pt-BR" sz="2000" dirty="0"/>
              <a:t>§ 3º  A anuência prevista no inciso II do § 2º será formalizada por meio de manifestação do Poder Executivo, que precederá à alienação de controle da companhia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 smtClean="0"/>
              <a:t>§ </a:t>
            </a:r>
            <a:r>
              <a:rPr lang="pt-BR" sz="2000" dirty="0"/>
              <a:t>6º  Os Municípios que decidirem pela não continuidade dos contratos de programa assumirão a prestação dos serviços públicos de saneamento básico e procederão ao pagamento de indenizações devidas em razão de investimentos realizados e ainda não amortizados ou depreciados, na forma prevista na </a:t>
            </a:r>
            <a:r>
              <a:rPr lang="pt-BR" sz="2000" dirty="0">
                <a:hlinkClick r:id="rId4"/>
              </a:rPr>
              <a:t>Lei nº 8.987, de 13 de fevereiro de 1995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453-E5F0-47D0-AFCE-D61728FF414D}" type="datetime1">
              <a:rPr lang="pt-BR" smtClean="0"/>
              <a:t>08/10/2018</a:t>
            </a:fld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9584" y="723747"/>
            <a:ext cx="70462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MP </a:t>
            </a:r>
            <a:r>
              <a:rPr lang="pt-BR" sz="2400" dirty="0" smtClean="0"/>
              <a:t>844</a:t>
            </a:r>
          </a:p>
          <a:p>
            <a:pPr algn="ctr"/>
            <a:endParaRPr lang="pt-BR" sz="2400" dirty="0"/>
          </a:p>
          <a:p>
            <a:r>
              <a:rPr lang="pt-BR" sz="2000" dirty="0">
                <a:hlinkClick r:id="rId2"/>
              </a:rPr>
              <a:t>“Art. 10-A. </a:t>
            </a:r>
            <a:r>
              <a:rPr lang="pt-BR" sz="2000" dirty="0"/>
              <a:t> Nas hipóteses legais de dispensa de licitação, anteriormente à celebração de contrato de programa, previsto na </a:t>
            </a:r>
            <a:r>
              <a:rPr lang="pt-BR" sz="2000" dirty="0">
                <a:hlinkClick r:id="rId3"/>
              </a:rPr>
              <a:t>Lei nº 11.107, de 2005</a:t>
            </a:r>
            <a:r>
              <a:rPr lang="pt-BR" sz="2000" dirty="0"/>
              <a:t>, o titular dos serviços publicará edital de chamamento público com vistas a angariar a proposta de manifestação de interesse mais eficiente e vantajosa para a prestação descentralizada dos serviços públicos de </a:t>
            </a:r>
            <a:r>
              <a:rPr lang="pt-BR" sz="2000" dirty="0" smtClean="0"/>
              <a:t>saneamento.</a:t>
            </a:r>
          </a:p>
          <a:p>
            <a:endParaRPr lang="pt-BR" sz="2000" dirty="0"/>
          </a:p>
          <a:p>
            <a:r>
              <a:rPr lang="pt-BR" sz="2000" dirty="0"/>
              <a:t>“</a:t>
            </a:r>
            <a:r>
              <a:rPr lang="pt-BR" sz="2000" dirty="0">
                <a:hlinkClick r:id="rId4"/>
              </a:rPr>
              <a:t>Art. 10-B. </a:t>
            </a:r>
            <a:r>
              <a:rPr lang="pt-BR" sz="2000" dirty="0"/>
              <a:t> Sem prejuízo do disposto nesta Lei e na </a:t>
            </a:r>
            <a:r>
              <a:rPr lang="pt-BR" sz="2000" dirty="0">
                <a:hlinkClick r:id="rId3"/>
              </a:rPr>
              <a:t>Lei nº 11.107, de 2005</a:t>
            </a:r>
            <a:r>
              <a:rPr lang="pt-BR" sz="2000" dirty="0"/>
              <a:t>, as cláusulas essenciais do contrato de concessão, estabelecidas nos </a:t>
            </a:r>
            <a:r>
              <a:rPr lang="pt-BR" sz="2000" dirty="0">
                <a:hlinkClick r:id="rId5"/>
              </a:rPr>
              <a:t>art. 23</a:t>
            </a:r>
            <a:r>
              <a:rPr lang="pt-BR" sz="2000" dirty="0"/>
              <a:t> e </a:t>
            </a:r>
            <a:r>
              <a:rPr lang="pt-BR" sz="2000" dirty="0">
                <a:hlinkClick r:id="rId6"/>
              </a:rPr>
              <a:t>art. 23-A da Lei nº 8.987, de 1995</a:t>
            </a:r>
            <a:r>
              <a:rPr lang="pt-BR" sz="2000" dirty="0"/>
              <a:t>, serão reproduzidas nos contratos de programa para prestação de serviços de saneamento básico, exceto na hipótese de absoluta incompatibilidade devidamente motivada pelo titular do serviço público.” (NR)</a:t>
            </a:r>
          </a:p>
          <a:p>
            <a:endParaRPr lang="pt-BR" sz="20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3CD4-5412-44DB-A812-AAE15EAAFDF0}" type="datetime1">
              <a:rPr lang="pt-BR" smtClean="0"/>
              <a:t>08/10/2018</a:t>
            </a:fld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1042" y="1451"/>
            <a:ext cx="82603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MP </a:t>
            </a:r>
            <a:r>
              <a:rPr lang="pt-BR" sz="2400" dirty="0" smtClean="0"/>
              <a:t>844</a:t>
            </a:r>
          </a:p>
          <a:p>
            <a:pPr algn="ctr"/>
            <a:endParaRPr lang="pt-BR" sz="2400" dirty="0"/>
          </a:p>
          <a:p>
            <a:r>
              <a:rPr lang="pt-BR" sz="1600" dirty="0">
                <a:hlinkClick r:id="rId3"/>
              </a:rPr>
              <a:t>“Art. 45.</a:t>
            </a:r>
            <a:r>
              <a:rPr lang="pt-BR" sz="1600" dirty="0"/>
              <a:t>  As edificações permanentes urbanas serão conectadas às redes públicas de abastecimento de água e de esgotamento sanitário disponíveis e sujeitas ao pagamento de taxas, tarifas e outros preços públicos decorrentes da disponibilização e da manutenção da infraestrutura e do uso desses serviços.</a:t>
            </a:r>
          </a:p>
          <a:p>
            <a:r>
              <a:rPr lang="pt-BR" sz="1600" dirty="0"/>
              <a:t>.............................................................................................</a:t>
            </a:r>
          </a:p>
          <a:p>
            <a:r>
              <a:rPr lang="pt-BR" sz="1600" dirty="0"/>
              <a:t>§ 3º  Quando não viabilizada a conexão da edificação à rede de esgoto existente, o usuário não ficará isento dos pagamentos previstos no </a:t>
            </a:r>
            <a:r>
              <a:rPr lang="pt-BR" sz="1600" b="1" dirty="0"/>
              <a:t>caput</a:t>
            </a:r>
            <a:r>
              <a:rPr lang="pt-BR" sz="1600" dirty="0"/>
              <a:t>, exceto nas hipóteses de disposição e de tratamento dos esgotos sanitários por métodos alternativos, conforme as normas estabelecidas pela entidade reguladora e a legislação sobre o meio ambiente.</a:t>
            </a:r>
          </a:p>
          <a:p>
            <a:r>
              <a:rPr lang="pt-BR" sz="1600" dirty="0"/>
              <a:t>§ 4º  O pagamento de taxa ou de tarifa, na forma prevista no § 3º, não isenta o usuário da obrigação de conectar-se à rede pública de esgotamento sanitário, hipótese em que este fica sujeito ao pagamento de multa e às demais sanções previstas na legislação.</a:t>
            </a:r>
          </a:p>
          <a:p>
            <a:r>
              <a:rPr lang="pt-BR" sz="1600" dirty="0" smtClean="0"/>
              <a:t>...</a:t>
            </a:r>
            <a:endParaRPr lang="pt-BR" sz="1600" dirty="0"/>
          </a:p>
          <a:p>
            <a:r>
              <a:rPr lang="pt-BR" sz="1600" dirty="0"/>
              <a:t>§ 6º  O serviço de conexão de edificação ocupada por família de baixa renda à rede de esgotamento sanitário poderá gozar de gratuidade, ainda que o serviço público de saneamento básico seja prestado de forma indireta, observado, quando couber, o reequilíbrio econômico-financeiro dos contratos.</a:t>
            </a:r>
          </a:p>
          <a:p>
            <a:endParaRPr lang="pt-BR" sz="1600" dirty="0" smtClean="0"/>
          </a:p>
          <a:p>
            <a:r>
              <a:rPr lang="pt-BR" sz="1600" dirty="0" smtClean="0"/>
              <a:t>“</a:t>
            </a:r>
            <a:r>
              <a:rPr lang="pt-BR" sz="1600" dirty="0"/>
              <a:t>Art. 46.  .......................................................................</a:t>
            </a:r>
          </a:p>
          <a:p>
            <a:r>
              <a:rPr lang="pt-BR" sz="1600" dirty="0">
                <a:hlinkClick r:id="rId4"/>
              </a:rPr>
              <a:t>Parágrafo único</a:t>
            </a:r>
            <a:r>
              <a:rPr lang="pt-BR" sz="1600" dirty="0"/>
              <a:t>.  Sem prejuízo da adoção dos mecanismos referidos no </a:t>
            </a:r>
            <a:r>
              <a:rPr lang="pt-BR" sz="1600" b="1" dirty="0"/>
              <a:t>caput</a:t>
            </a:r>
            <a:r>
              <a:rPr lang="pt-BR" sz="1600" dirty="0"/>
              <a:t>, a ANA poderá recomendar, independentemente da </a:t>
            </a:r>
            <a:r>
              <a:rPr lang="pt-BR" sz="1600" dirty="0" err="1"/>
              <a:t>dominialidade</a:t>
            </a:r>
            <a:r>
              <a:rPr lang="pt-BR" sz="1600" dirty="0"/>
              <a:t> dos corpos hídricos que formem determinada bacia hidrográfica, a restrição ou a interrupção do uso de recursos hídricos e a prioridade do uso para o consumo humano e para a </a:t>
            </a:r>
            <a:r>
              <a:rPr lang="pt-BR" sz="1600" dirty="0" err="1"/>
              <a:t>dessedentação</a:t>
            </a:r>
            <a:r>
              <a:rPr lang="pt-BR" sz="1600" dirty="0"/>
              <a:t> de animais</a:t>
            </a:r>
            <a:r>
              <a:rPr lang="pt-BR" sz="1600" dirty="0" smtClean="0"/>
              <a:t>.”</a:t>
            </a:r>
            <a:endParaRPr lang="pt-BR" sz="16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E36A-644E-4B57-9F7D-2A6887C7A1B0}" type="datetime1">
              <a:rPr lang="pt-BR" smtClean="0"/>
              <a:t>08/10/2018</a:t>
            </a:fld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9792" y="1390808"/>
            <a:ext cx="4572000" cy="40226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 da transposição não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se transformar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 elefante branco por inadequada operação e manutenção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Deixar nas costas da CODEVASF não é solução.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Incentivar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utilização de técnicas de irrigação mais eficientes, tanto na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própria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bacia do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SF,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na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região receptora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que haja água para todos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Concluir as adutoras para levar água para onde as pessoas moram e trabalham.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756"/>
            <a:ext cx="4374311" cy="42146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66575" y="268941"/>
            <a:ext cx="458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Transposição do Rio São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Francisco</a:t>
            </a:r>
            <a:endParaRPr lang="en-US" sz="2400" b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FC2B-9177-437B-A4DE-657A4C70A62E}" type="datetime1">
              <a:rPr lang="pt-BR" smtClean="0"/>
              <a:t>08/10/2018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580889" y="338138"/>
            <a:ext cx="365837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/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pt-BR" altLang="pt-BR" sz="1400" b="1" dirty="0">
                <a:solidFill>
                  <a:srgbClr val="000066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Problemas Urbanos e Recursos </a:t>
            </a:r>
            <a:r>
              <a:rPr lang="pt-BR" altLang="pt-BR" sz="1400" b="1" dirty="0" smtClean="0">
                <a:solidFill>
                  <a:srgbClr val="000066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Hídricos</a:t>
            </a:r>
          </a:p>
          <a:p>
            <a:pPr algn="ctr"/>
            <a:r>
              <a:rPr lang="pt-BR" altLang="pt-BR" sz="1400" b="1" dirty="0" smtClean="0">
                <a:solidFill>
                  <a:srgbClr val="000066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Joinville, agosto de 2001 </a:t>
            </a:r>
            <a:endParaRPr lang="pt-BR" altLang="pt-BR" sz="1400" b="1" dirty="0">
              <a:solidFill>
                <a:srgbClr val="000066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/>
            <a:endParaRPr lang="pt-BR" altLang="pt-BR" sz="1400" b="1" dirty="0">
              <a:solidFill>
                <a:srgbClr val="000066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/>
            <a:r>
              <a:rPr lang="en-US" alt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Jerson </a:t>
            </a:r>
            <a:r>
              <a:rPr lang="en-US" alt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Kelman</a:t>
            </a:r>
          </a:p>
          <a:p>
            <a:pPr algn="ctr"/>
            <a:r>
              <a:rPr lang="pt-BR" alt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Courier New" panose="02070309020205020404" pitchFamily="49" charset="0"/>
              </a:rPr>
              <a:t>Presidente da ANA</a:t>
            </a:r>
            <a:endParaRPr lang="pt-BR" altLang="pt-BR" sz="1400" b="1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endParaRPr lang="en-US" altLang="pt-BR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2288" y="1828800"/>
            <a:ext cx="8164512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just"/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just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Saneamento</a:t>
            </a:r>
          </a:p>
          <a:p>
            <a:pPr algn="just"/>
            <a:endParaRPr lang="pt-BR" altLang="pt-BR" sz="1800" b="1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Quem é o poder concedente?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Impossibilidade de atender as demandas de expansão com recursos fiscais.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Impossibilidade de aumentar a eficácia das empresas com as amarras da administração pública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 que não está ainda feito em termos de abastecimento de água e de coleta de esgotos afeta essencialmente aos pobres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 que não está ainda feito em termos de tratamento de esgotos afeta a toda a população</a:t>
            </a:r>
          </a:p>
          <a:p>
            <a:pPr algn="just"/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endParaRPr lang="en-US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E3D5-CBAB-4155-8545-0AD20EB3647F}" type="datetime1">
              <a:rPr lang="pt-BR" smtClean="0"/>
              <a:t>08/10/2018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130631"/>
            <a:ext cx="8244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Constituição</a:t>
            </a:r>
          </a:p>
          <a:p>
            <a:pPr algn="ctr"/>
            <a:endParaRPr lang="pt-BR" b="1" dirty="0" smtClean="0"/>
          </a:p>
          <a:p>
            <a:r>
              <a:rPr lang="pt-BR" dirty="0" smtClean="0"/>
              <a:t>Art</a:t>
            </a:r>
            <a:r>
              <a:rPr lang="pt-BR" dirty="0"/>
              <a:t>. 30. Compete aos Municípios:</a:t>
            </a:r>
          </a:p>
          <a:p>
            <a:r>
              <a:rPr lang="pt-BR" dirty="0"/>
              <a:t>   </a:t>
            </a:r>
            <a:endParaRPr lang="pt-BR" dirty="0" smtClean="0"/>
          </a:p>
          <a:p>
            <a:r>
              <a:rPr lang="pt-BR" dirty="0" smtClean="0"/>
              <a:t>....</a:t>
            </a:r>
          </a:p>
          <a:p>
            <a:r>
              <a:rPr lang="pt-BR" dirty="0"/>
              <a:t>        V -  organizar e prestar, diretamente ou sob regime de concessão ou permissão, os serviços públicos de </a:t>
            </a:r>
            <a:r>
              <a:rPr lang="pt-BR" b="1" dirty="0"/>
              <a:t>interesse local</a:t>
            </a:r>
            <a:r>
              <a:rPr lang="pt-BR" dirty="0"/>
              <a:t>, incluído o de transporte coletivo, que tem caráter essencial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b="1" dirty="0" smtClean="0"/>
              <a:t>Acórdão do STF ADI 1842</a:t>
            </a:r>
          </a:p>
          <a:p>
            <a:pPr algn="ctr"/>
            <a:endParaRPr lang="pt-BR" b="1" dirty="0" smtClean="0"/>
          </a:p>
          <a:p>
            <a:r>
              <a:rPr lang="pt-BR" dirty="0" smtClean="0"/>
              <a:t>Para o adequado atendimento do </a:t>
            </a:r>
            <a:r>
              <a:rPr lang="pt-BR" b="1" dirty="0" smtClean="0"/>
              <a:t>interesse comum</a:t>
            </a:r>
            <a:r>
              <a:rPr lang="pt-BR" dirty="0" smtClean="0"/>
              <a:t>, a integração municipal do serviço de saneamento básico pode ocorrer tanto voluntariamente, por meio de gestão associada, empregando convênios de cooperação ou consórcios públicos, consoante </a:t>
            </a:r>
            <a:r>
              <a:rPr lang="pt-BR" dirty="0" err="1" smtClean="0"/>
              <a:t>arts</a:t>
            </a:r>
            <a:r>
              <a:rPr lang="pt-BR" dirty="0" smtClean="0"/>
              <a:t>. 3º, II e 24 da Lei Federal 11.445/2007 e art. 241 da CF, como compulsoriamente, nos termos na lei complementar que institui as aglomerações urbanas. </a:t>
            </a:r>
            <a:r>
              <a:rPr lang="pt-BR" dirty="0"/>
              <a:t>A instituição de regiões metropolitanas, aglomerações urbanas ou microrregiões </a:t>
            </a:r>
            <a:r>
              <a:rPr lang="pt-BR" b="1" dirty="0"/>
              <a:t>pode vincular a participação de municípios limítrofes, com o objetivo de executar e planejar a função pública do saneamento básico</a:t>
            </a:r>
            <a:r>
              <a:rPr lang="pt-BR" dirty="0"/>
              <a:t>, seja para atender adequadamente às exigências de higiene e saúde pública, seja </a:t>
            </a:r>
            <a:r>
              <a:rPr lang="pt-BR" b="1" dirty="0"/>
              <a:t>para dar viabilidade econômica e técnica aos municípios menos favorecidos. </a:t>
            </a:r>
            <a:endParaRPr lang="pt-BR" b="1" dirty="0" smtClean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6FA6-A2B1-4FBE-96AA-E2634DA0237B}" type="datetime1">
              <a:rPr lang="pt-BR" smtClean="0"/>
              <a:t>08/10/2018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6286" y="361152"/>
            <a:ext cx="7046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MP </a:t>
            </a:r>
            <a:r>
              <a:rPr lang="pt-BR" sz="2000" dirty="0" smtClean="0"/>
              <a:t>844</a:t>
            </a:r>
          </a:p>
          <a:p>
            <a:pPr algn="ctr"/>
            <a:endParaRPr lang="pt-BR" sz="2000" dirty="0"/>
          </a:p>
          <a:p>
            <a:r>
              <a:rPr lang="pt-BR" sz="2000" dirty="0">
                <a:hlinkClick r:id="rId2"/>
              </a:rPr>
              <a:t>Art. 8º-A.</a:t>
            </a:r>
            <a:r>
              <a:rPr lang="pt-BR" sz="2000" dirty="0"/>
              <a:t>  Os Municípios e o Distrito Federal são os titulares dos serviços públicos de saneamento básico.</a:t>
            </a:r>
          </a:p>
          <a:p>
            <a:endParaRPr lang="pt-BR" sz="2000" dirty="0" smtClean="0"/>
          </a:p>
          <a:p>
            <a:r>
              <a:rPr lang="pt-BR" sz="2000" dirty="0" smtClean="0"/>
              <a:t>§ </a:t>
            </a:r>
            <a:r>
              <a:rPr lang="pt-BR" sz="2000" dirty="0"/>
              <a:t>1º  O exercício da titularidade dos serviços de saneamento básico pelos Municípios e pelo Distrito Federal fica restrito às suas respectivas áreas geográficas.</a:t>
            </a:r>
          </a:p>
          <a:p>
            <a:endParaRPr lang="pt-BR" sz="2000" dirty="0" smtClean="0"/>
          </a:p>
          <a:p>
            <a:r>
              <a:rPr lang="pt-BR" sz="2000" dirty="0" smtClean="0"/>
              <a:t>§ </a:t>
            </a:r>
            <a:r>
              <a:rPr lang="pt-BR" sz="2000" dirty="0"/>
              <a:t>2º  Na hipótese de interesse comum, o exercício da titularidade dos serviços de saneamento básico será realizado por meio:</a:t>
            </a:r>
          </a:p>
          <a:p>
            <a:endParaRPr lang="pt-BR" sz="2000" dirty="0" smtClean="0"/>
          </a:p>
          <a:p>
            <a:r>
              <a:rPr lang="pt-BR" sz="2000" dirty="0" smtClean="0"/>
              <a:t>I </a:t>
            </a:r>
            <a:r>
              <a:rPr lang="pt-BR" sz="2000" dirty="0"/>
              <a:t>- de colegiado interfederativo formado a partir da instituição de região metropolitana, aglomeração urbana ou microrregião; ou</a:t>
            </a:r>
          </a:p>
          <a:p>
            <a:r>
              <a:rPr lang="pt-BR" sz="2000" dirty="0"/>
              <a:t>II - de instrumentos de gestão associada, por meio de consórcios públicos ou de convênios de cooperação, nos termos estabelecidos no </a:t>
            </a:r>
            <a:r>
              <a:rPr lang="pt-BR" sz="2000" dirty="0">
                <a:hlinkClick r:id="rId3"/>
              </a:rPr>
              <a:t>art. 241 da Constituição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...................</a:t>
            </a:r>
            <a:endParaRPr lang="pt-BR" sz="20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99D1-0214-4CB2-A551-C86FCE710415}" type="datetime1">
              <a:rPr lang="pt-BR" smtClean="0"/>
              <a:t>08/10/2018</a:t>
            </a:fld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580889" y="338138"/>
            <a:ext cx="365837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/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pt-BR" altLang="pt-BR" sz="1400" b="1" dirty="0">
                <a:solidFill>
                  <a:srgbClr val="000066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Problemas Urbanos e Recursos </a:t>
            </a:r>
            <a:r>
              <a:rPr lang="pt-BR" altLang="pt-BR" sz="1400" b="1" dirty="0" smtClean="0">
                <a:solidFill>
                  <a:srgbClr val="000066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Hídricos</a:t>
            </a:r>
          </a:p>
          <a:p>
            <a:pPr algn="ctr"/>
            <a:r>
              <a:rPr lang="pt-BR" altLang="pt-BR" sz="1400" b="1" dirty="0" smtClean="0">
                <a:solidFill>
                  <a:srgbClr val="000066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Joinville, agosto de 2001 </a:t>
            </a:r>
            <a:endParaRPr lang="pt-BR" altLang="pt-BR" sz="1400" b="1" dirty="0">
              <a:solidFill>
                <a:srgbClr val="000066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/>
            <a:endParaRPr lang="pt-BR" altLang="pt-BR" sz="1400" b="1" dirty="0">
              <a:solidFill>
                <a:srgbClr val="000066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/>
            <a:r>
              <a:rPr lang="en-US" alt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Jerson </a:t>
            </a:r>
            <a:r>
              <a:rPr lang="en-US" alt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Kelman</a:t>
            </a:r>
          </a:p>
          <a:p>
            <a:pPr algn="ctr"/>
            <a:r>
              <a:rPr lang="pt-BR" alt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Courier New" panose="02070309020205020404" pitchFamily="49" charset="0"/>
              </a:rPr>
              <a:t>Presidente da ANA</a:t>
            </a:r>
            <a:endParaRPr lang="pt-BR" altLang="pt-BR" sz="1400" b="1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endParaRPr lang="en-US" altLang="pt-BR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2288" y="1828800"/>
            <a:ext cx="8164512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just"/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just"/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Saneamento</a:t>
            </a:r>
          </a:p>
          <a:p>
            <a:pPr algn="just"/>
            <a:endParaRPr lang="pt-BR" altLang="pt-BR" sz="1800" b="1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Quem é o poder concedente?</a:t>
            </a: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Impossibilidade de atender as demandas de expansão com recursos fiscais.</a:t>
            </a: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Impossibilidade de aumentar a eficácia das empresas com as amarras da administração pública</a:t>
            </a: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 que não está ainda feito em termos de abastecimento de água e de coleta de esgotos afeta essencialmente aos pobres</a:t>
            </a: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·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 que não está ainda feito em termos de tratamento de esgotos afeta a toda a população</a:t>
            </a:r>
          </a:p>
          <a:p>
            <a:pPr algn="just"/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just"/>
            <a:endParaRPr lang="en-US" alt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2FA6-6DEC-4AE7-A9CF-C5C30312843D}" type="datetime1">
              <a:rPr lang="pt-BR" smtClean="0"/>
              <a:t>08/10/2018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2944" y="284434"/>
            <a:ext cx="3949594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PAC1 = 		R$ 40 bilhões </a:t>
            </a:r>
          </a:p>
          <a:p>
            <a:r>
              <a:rPr lang="pt-BR" dirty="0" smtClean="0"/>
              <a:t>PAC2 = 		</a:t>
            </a:r>
            <a:r>
              <a:rPr lang="pt-BR" u="sng" dirty="0" smtClean="0"/>
              <a:t>R$ 45 bilhões</a:t>
            </a:r>
          </a:p>
          <a:p>
            <a:r>
              <a:rPr lang="pt-BR" dirty="0" smtClean="0"/>
              <a:t>		R$ 85 bilhões</a:t>
            </a:r>
          </a:p>
          <a:p>
            <a:r>
              <a:rPr lang="pt-BR" dirty="0" smtClean="0"/>
              <a:t>Contratado</a:t>
            </a:r>
          </a:p>
          <a:p>
            <a:r>
              <a:rPr lang="pt-BR" dirty="0" smtClean="0"/>
              <a:t>(com drenagem)	R$ 82 bilhões (96%)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57" t="6190" r="3277" b="3576"/>
          <a:stretch/>
        </p:blipFill>
        <p:spPr>
          <a:xfrm>
            <a:off x="122944" y="2080320"/>
            <a:ext cx="8583066" cy="46411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22054" y="699932"/>
            <a:ext cx="189027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PIS-COFINS</a:t>
            </a:r>
          </a:p>
          <a:p>
            <a:r>
              <a:rPr lang="pt-BR" dirty="0" smtClean="0"/>
              <a:t>R$ 3 bilhões/ano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15737" y="284434"/>
            <a:ext cx="206700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 infraestrutura em correta operação hoje corresponde a qual porcentagem dos R$ 82 bilhões?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0503" t="6488" r="11009" b="3726"/>
          <a:stretch/>
        </p:blipFill>
        <p:spPr>
          <a:xfrm>
            <a:off x="184416" y="3301747"/>
            <a:ext cx="2105426" cy="1354776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9CA6-9A16-40EF-9630-93924CF554CB}" type="datetime1">
              <a:rPr lang="pt-BR" smtClean="0"/>
              <a:t>08/10/2018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6</a:t>
            </a:fld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637928" y="5870602"/>
            <a:ext cx="998926" cy="80021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1150" dirty="0" smtClean="0"/>
              <a:t> 5,1 (  51%)</a:t>
            </a:r>
          </a:p>
          <a:p>
            <a:r>
              <a:rPr lang="pt-BR" sz="1150" dirty="0"/>
              <a:t> </a:t>
            </a:r>
            <a:r>
              <a:rPr lang="pt-BR" sz="1150" dirty="0" smtClean="0"/>
              <a:t>1,8 (  18%)</a:t>
            </a:r>
          </a:p>
          <a:p>
            <a:r>
              <a:rPr lang="pt-BR" sz="1150" u="sng" dirty="0" smtClean="0"/>
              <a:t> 3,2 (  31%)</a:t>
            </a:r>
          </a:p>
          <a:p>
            <a:r>
              <a:rPr lang="pt-BR" sz="1150" u="sng" dirty="0" smtClean="0"/>
              <a:t>10,1 (100%) </a:t>
            </a:r>
            <a:endParaRPr lang="en-US" sz="1150" u="sng" dirty="0"/>
          </a:p>
        </p:txBody>
      </p:sp>
    </p:spTree>
    <p:extLst>
      <p:ext uri="{BB962C8B-B14F-4D97-AF65-F5344CB8AC3E}">
        <p14:creationId xmlns:p14="http://schemas.microsoft.com/office/powerpoint/2010/main" val="16189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4508" y="668511"/>
            <a:ext cx="71154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Duas questões fundamentais sobre investimento em saneamento</a:t>
            </a:r>
          </a:p>
          <a:p>
            <a:pPr algn="ctr"/>
            <a:endParaRPr lang="pt-BR" sz="2000" dirty="0" smtClean="0"/>
          </a:p>
          <a:p>
            <a:r>
              <a:rPr lang="pt-BR" sz="2000" b="1" dirty="0" smtClean="0"/>
              <a:t>Quantidade: </a:t>
            </a:r>
          </a:p>
          <a:p>
            <a:r>
              <a:rPr lang="pt-BR" sz="2000" dirty="0" smtClean="0"/>
              <a:t>R$10 bilhões/ano ≠ R$18 bilhões/ano</a:t>
            </a:r>
          </a:p>
          <a:p>
            <a:endParaRPr lang="pt-BR" sz="2000" dirty="0"/>
          </a:p>
          <a:p>
            <a:r>
              <a:rPr lang="pt-BR" sz="2000" b="1" dirty="0" smtClean="0"/>
              <a:t>Qualidade:</a:t>
            </a:r>
          </a:p>
          <a:p>
            <a:r>
              <a:rPr lang="pt-BR" sz="2000" dirty="0" smtClean="0"/>
              <a:t>Quantos desses R$10 bilhões/ano foram gastos em obras que não operam corretamente ou que sequer foram concluídas?</a:t>
            </a:r>
          </a:p>
          <a:p>
            <a:endParaRPr lang="pt-BR" sz="2000" dirty="0"/>
          </a:p>
          <a:p>
            <a:pPr algn="ctr"/>
            <a:endParaRPr lang="pt-BR" sz="2000" b="1" dirty="0" smtClean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 smtClean="0"/>
              <a:t>Participação do </a:t>
            </a:r>
            <a:r>
              <a:rPr lang="pt-BR" sz="2000" b="1" dirty="0"/>
              <a:t>s</a:t>
            </a:r>
            <a:r>
              <a:rPr lang="pt-BR" sz="2000" b="1" dirty="0" smtClean="0"/>
              <a:t>etor privado no saneamento para... </a:t>
            </a:r>
          </a:p>
          <a:p>
            <a:endParaRPr lang="pt-BR" sz="2000" dirty="0"/>
          </a:p>
          <a:p>
            <a:r>
              <a:rPr lang="pt-BR" sz="2000" b="1" dirty="0" smtClean="0"/>
              <a:t>... aumentar aporte de capital</a:t>
            </a:r>
          </a:p>
          <a:p>
            <a:endParaRPr lang="pt-BR" sz="2000" b="1" dirty="0"/>
          </a:p>
          <a:p>
            <a:r>
              <a:rPr lang="pt-BR" sz="2000" b="1" dirty="0" smtClean="0"/>
              <a:t>... melhorar a gestão</a:t>
            </a:r>
          </a:p>
          <a:p>
            <a:endParaRPr lang="en-US" sz="32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80D1-10E4-412B-879C-8D28B4369805}" type="datetime1">
              <a:rPr lang="pt-BR" smtClean="0"/>
              <a:t>08/10/2018</a:t>
            </a:fld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1676400"/>
            <a:ext cx="289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000" b="1">
                <a:latin typeface="Futura Hv BT" pitchFamily="34" charset="0"/>
              </a:rPr>
              <a:t>PREMISSAS BÁSICAS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31925" y="2270125"/>
            <a:ext cx="73310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000">
                <a:latin typeface="Futura Hv BT" pitchFamily="34" charset="0"/>
              </a:rPr>
              <a:t>O Programa </a:t>
            </a:r>
            <a:r>
              <a:rPr lang="pt-BR" altLang="pt-BR" sz="2000" b="1">
                <a:latin typeface="Futura Hv BT" pitchFamily="34" charset="0"/>
              </a:rPr>
              <a:t>NÃO </a:t>
            </a:r>
            <a:r>
              <a:rPr lang="pt-BR" altLang="pt-BR" sz="2000">
                <a:latin typeface="Futura Hv BT" pitchFamily="34" charset="0"/>
              </a:rPr>
              <a:t>financia obras ou equipamentos</a:t>
            </a:r>
          </a:p>
          <a:p>
            <a:pPr algn="l">
              <a:buFontTx/>
              <a:buChar char="•"/>
            </a:pPr>
            <a:endParaRPr lang="pt-BR" altLang="pt-BR" sz="2000">
              <a:latin typeface="Futura Hv BT" pitchFamily="34" charset="0"/>
            </a:endParaRPr>
          </a:p>
          <a:p>
            <a:pPr algn="l"/>
            <a:r>
              <a:rPr lang="pt-BR" altLang="pt-BR" sz="2000">
                <a:latin typeface="Futura Hv BT" pitchFamily="34" charset="0"/>
              </a:rPr>
              <a:t>O Programa </a:t>
            </a:r>
            <a:r>
              <a:rPr lang="pt-BR" altLang="pt-BR" sz="2000" b="1">
                <a:latin typeface="Futura Hv BT" pitchFamily="34" charset="0"/>
              </a:rPr>
              <a:t>NÃO </a:t>
            </a:r>
            <a:r>
              <a:rPr lang="pt-BR" altLang="pt-BR" sz="2000">
                <a:latin typeface="Futura Hv BT" pitchFamily="34" charset="0"/>
              </a:rPr>
              <a:t>realiza qualquer pagamento ao Prestador de Serviço antes do início do funcionamento da ETE</a:t>
            </a:r>
          </a:p>
          <a:p>
            <a:pPr algn="l"/>
            <a:endParaRPr lang="pt-BR" altLang="pt-BR">
              <a:latin typeface="Tahoma" panose="020B0604030504040204" pitchFamily="34" charset="0"/>
            </a:endParaRPr>
          </a:p>
        </p:txBody>
      </p:sp>
      <p:pic>
        <p:nvPicPr>
          <p:cNvPr id="15365" name="Picture 5" descr="setas 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4338"/>
            <a:ext cx="406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onto 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70138"/>
            <a:ext cx="228600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ponto 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9738"/>
            <a:ext cx="228600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66800" y="41910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latin typeface="Futura Hv BT" pitchFamily="34" charset="0"/>
              </a:rPr>
              <a:t>O Programa </a:t>
            </a:r>
            <a:r>
              <a:rPr lang="pt-BR" altLang="pt-BR" sz="2000" b="1">
                <a:latin typeface="Futura Hv BT" pitchFamily="34" charset="0"/>
              </a:rPr>
              <a:t>REMUNERA</a:t>
            </a:r>
            <a:r>
              <a:rPr lang="pt-BR" altLang="pt-BR" sz="2000">
                <a:latin typeface="Futura Hv BT" pitchFamily="34" charset="0"/>
              </a:rPr>
              <a:t> o Prestador de Serviços </a:t>
            </a:r>
            <a:r>
              <a:rPr lang="pt-BR" altLang="pt-BR" sz="2000" b="1">
                <a:latin typeface="Futura Hv BT" pitchFamily="34" charset="0"/>
              </a:rPr>
              <a:t>PELO TRATAMENTO DE ESGOTOS</a:t>
            </a:r>
            <a:r>
              <a:rPr lang="pt-BR" altLang="pt-BR" sz="2000">
                <a:latin typeface="Futura Hv BT" pitchFamily="34" charset="0"/>
              </a:rPr>
              <a:t> realizado nas condições definidas em Contrato de Pagamento pelo Esgoto Tratado</a:t>
            </a:r>
            <a:endParaRPr lang="en-GB" altLang="pt-BR" sz="2000">
              <a:latin typeface="Futura Hv BT" pitchFamily="34" charset="0"/>
            </a:endParaRPr>
          </a:p>
        </p:txBody>
      </p:sp>
      <p:pic>
        <p:nvPicPr>
          <p:cNvPr id="15371" name="Picture 11" descr="setas 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81475"/>
            <a:ext cx="406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355725" y="522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066800" y="5334000"/>
            <a:ext cx="769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latin typeface="Futura Hv BT" pitchFamily="34" charset="0"/>
              </a:rPr>
              <a:t>Cabe exclusivamente ao Prestador de Serviço a viabilização dos recursos necessários tanto à implantação, quanto à operação e à manutenção da ETE inscrita no Programa</a:t>
            </a:r>
          </a:p>
        </p:txBody>
      </p:sp>
      <p:pic>
        <p:nvPicPr>
          <p:cNvPr id="15374" name="Picture 14" descr="setas 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24475"/>
            <a:ext cx="406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457200" y="152400"/>
            <a:ext cx="8458200" cy="1128713"/>
            <a:chOff x="288" y="1113"/>
            <a:chExt cx="5328" cy="711"/>
          </a:xfrm>
        </p:grpSpPr>
        <p:pic>
          <p:nvPicPr>
            <p:cNvPr id="15381" name="Picture 21" descr="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13"/>
              <a:ext cx="1632" cy="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2400" y="1267"/>
              <a:ext cx="172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altLang="pt-BR" sz="1600" b="1">
                  <a:solidFill>
                    <a:srgbClr val="003399"/>
                  </a:solidFill>
                </a:rPr>
                <a:t>Programa Despoluição de Bacias Hidrográficas</a:t>
              </a: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3984" y="1190"/>
              <a:ext cx="16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pt-BR" altLang="pt-BR" sz="400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PRODES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2064" y="1776"/>
              <a:ext cx="3408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7C5-BEE6-4E5D-A0D3-A410FCBF50CD}" type="datetime1">
              <a:rPr lang="pt-BR" smtClean="0"/>
              <a:t>08/10/2018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A85C-A575-4B5F-A3BA-2D887C903E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914400" y="1196975"/>
            <a:ext cx="7721600" cy="1143000"/>
          </a:xfrm>
        </p:spPr>
        <p:txBody>
          <a:bodyPr/>
          <a:lstStyle/>
          <a:p>
            <a:r>
              <a:rPr lang="pt-BR" altLang="pt-BR" smtClean="0"/>
              <a:t>ABES </a:t>
            </a:r>
          </a:p>
        </p:txBody>
      </p:sp>
      <p:sp>
        <p:nvSpPr>
          <p:cNvPr id="4099" name="Subtítulo 2"/>
          <p:cNvSpPr>
            <a:spLocks noGrp="1"/>
          </p:cNvSpPr>
          <p:nvPr>
            <p:ph type="subTitle" idx="1"/>
          </p:nvPr>
        </p:nvSpPr>
        <p:spPr>
          <a:xfrm>
            <a:off x="1625600" y="2924175"/>
            <a:ext cx="6400800" cy="1771650"/>
          </a:xfrm>
        </p:spPr>
        <p:txBody>
          <a:bodyPr/>
          <a:lstStyle/>
          <a:p>
            <a:r>
              <a:rPr lang="pt-BR" altLang="pt-BR" smtClean="0"/>
              <a:t>João Pessoa </a:t>
            </a:r>
          </a:p>
          <a:p>
            <a:r>
              <a:rPr lang="pt-BR" altLang="pt-BR" smtClean="0"/>
              <a:t>Setembro 2001</a:t>
            </a:r>
          </a:p>
          <a:p>
            <a:endParaRPr lang="pt-BR" altLang="pt-BR" smtClean="0"/>
          </a:p>
          <a:p>
            <a:r>
              <a:rPr lang="pt-BR" altLang="pt-BR" smtClean="0"/>
              <a:t>Jerson Kelman</a:t>
            </a:r>
          </a:p>
          <a:p>
            <a:r>
              <a:rPr lang="pt-BR" altLang="pt-BR" smtClean="0"/>
              <a:t>Presidente da ANA</a:t>
            </a: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D83BFF1-B419-4C32-A4CF-421F8C2AEFB2}" type="slidenum">
              <a:rPr kumimoji="0" lang="en-US" altLang="pt-BR" sz="1400" smtClean="0">
                <a:solidFill>
                  <a:srgbClr val="CC9864"/>
                </a:solidFill>
              </a:rPr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pt-BR" sz="1400" smtClean="0">
              <a:solidFill>
                <a:srgbClr val="CC9864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020D9-ABBC-4D19-A718-65376D24B1B4}" type="datetime1">
              <a:rPr lang="pt-BR" altLang="pt-BR" smtClean="0"/>
              <a:t>08/10/2018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431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dabert">
  <a:themeElements>
    <a:clrScheme name="Cadabert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Cadabe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adabert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abert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aber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abert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abert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449</Words>
  <Application>Microsoft Office PowerPoint</Application>
  <PresentationFormat>Apresentação na tela (4:3)</PresentationFormat>
  <Paragraphs>198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Courier New</vt:lpstr>
      <vt:lpstr>Futura Hv BT</vt:lpstr>
      <vt:lpstr>Tahoma</vt:lpstr>
      <vt:lpstr>Times New Roman</vt:lpstr>
      <vt:lpstr>Tema do Office</vt:lpstr>
      <vt:lpstr>Cadabert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ABES </vt:lpstr>
      <vt:lpstr>PL 4147/01</vt:lpstr>
      <vt:lpstr>PL 4147/01</vt:lpstr>
      <vt:lpstr>PL 4147/01</vt:lpstr>
      <vt:lpstr>Apresentação do PowerPoint</vt:lpstr>
      <vt:lpstr>PL 4147/01</vt:lpstr>
      <vt:lpstr>PL 4147/01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Celeste Azulay Kelman</dc:creator>
  <cp:lastModifiedBy>Celeste Azulay Kelman</cp:lastModifiedBy>
  <cp:revision>28</cp:revision>
  <cp:lastPrinted>2018-09-11T00:06:08Z</cp:lastPrinted>
  <dcterms:created xsi:type="dcterms:W3CDTF">2018-09-04T19:03:56Z</dcterms:created>
  <dcterms:modified xsi:type="dcterms:W3CDTF">2018-10-08T23:51:06Z</dcterms:modified>
</cp:coreProperties>
</file>